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63" r:id="rId4"/>
    <p:sldId id="267" r:id="rId5"/>
    <p:sldId id="266" r:id="rId6"/>
    <p:sldId id="257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1023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4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9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68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166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4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6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01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90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512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24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FFD889E-E481-466F-B421-4444188085DA}" type="datetimeFigureOut">
              <a:rPr lang="es-MX" smtClean="0"/>
              <a:t>26/03/2026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1C50117-6D0C-46C3-8B88-861B5998330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8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storalsanitaria.blogspot.com/2016/09/lo-principal-valores-de-la-persona-par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D84E21A-A848-4FF9-97DA-1BE07F743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4679B52-98EA-45CA-AF30-F2C9A6946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E5EE46-6B2F-43B5-8F97-10C96ECA3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2EE89B-1E5B-406B-8DEE-3AB563006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29AA1F-38BF-488D-5C66-F201056E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cap="all"/>
              <a:t>Campaña de Valores y Principios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EF1730D-C088-41F4-80BD-A7B56469A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BB4F96C-BA00-4CC8-BE7E-12D8C4EC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7" name="Marcador de contenido 6" descr="Imagen que contiene persona, mujer, hombre, tabla">
            <a:extLst>
              <a:ext uri="{FF2B5EF4-FFF2-40B4-BE49-F238E27FC236}">
                <a16:creationId xmlns:a16="http://schemas.microsoft.com/office/drawing/2014/main" id="{3B6573C2-2DA4-0310-24BE-FB860BD0C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9023" y="2054625"/>
            <a:ext cx="5659222" cy="29710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6BDE03-D9D6-3602-8EE2-BF843D7BD197}"/>
              </a:ext>
            </a:extLst>
          </p:cNvPr>
          <p:cNvSpPr txBox="1"/>
          <p:nvPr/>
        </p:nvSpPr>
        <p:spPr>
          <a:xfrm>
            <a:off x="3047036" y="295786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"I</a:t>
            </a:r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2A6A47-5FBF-0CF3-9050-5F0CB2134F16}"/>
              </a:ext>
            </a:extLst>
          </p:cNvPr>
          <p:cNvSpPr txBox="1"/>
          <p:nvPr/>
        </p:nvSpPr>
        <p:spPr>
          <a:xfrm>
            <a:off x="4476325" y="4814086"/>
            <a:ext cx="25619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://pastoralsanitaria.blogspot.com/2016/09/lo-principal-valores-de-la-persona-par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rmómetro de exteriores">
            <a:extLst>
              <a:ext uri="{FF2B5EF4-FFF2-40B4-BE49-F238E27FC236}">
                <a16:creationId xmlns:a16="http://schemas.microsoft.com/office/drawing/2014/main" id="{46F73FFD-BD57-C931-7FBC-A803FD62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82" b="2233"/>
          <a:stretch>
            <a:fillRect/>
          </a:stretch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C772F69-D295-4F6C-82BE-861013456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9581BD7-A949-49E7-B787-FED4DAF7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19409EAB-F5D5-48F2-A305-D289EDFB9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ADF5D8-E780-FBC7-852C-A0F91C60F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2"/>
                </a:solidFill>
              </a:rPr>
              <a:t> Y tú, ¿Cómo lo haces? </a:t>
            </a:r>
          </a:p>
        </p:txBody>
      </p:sp>
    </p:spTree>
    <p:extLst>
      <p:ext uri="{BB962C8B-B14F-4D97-AF65-F5344CB8AC3E}">
        <p14:creationId xmlns:p14="http://schemas.microsoft.com/office/powerpoint/2010/main" val="29298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211161-C95A-4113-ED3A-86C719F3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s-ES" dirty="0"/>
              <a:t>Exposición de Motivos:</a:t>
            </a:r>
            <a:endParaRPr lang="es-MX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B8E22-1B50-A97A-7A3C-F7EDB449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 fontScale="85000" lnSpcReduction="20000"/>
          </a:bodyPr>
          <a:lstStyle/>
          <a:p>
            <a:endParaRPr lang="es-ES" sz="1400" dirty="0"/>
          </a:p>
          <a:p>
            <a:pPr marL="0" indent="0">
              <a:buNone/>
            </a:pPr>
            <a:r>
              <a:rPr lang="es-ES" sz="3300" b="1" u="sng" dirty="0"/>
              <a:t>"Campaña de Valores y Principios“</a:t>
            </a:r>
          </a:p>
          <a:p>
            <a:r>
              <a:rPr lang="es-ES" sz="2800" dirty="0"/>
              <a:t>I. Antecedentes y Justificación </a:t>
            </a:r>
          </a:p>
          <a:p>
            <a:r>
              <a:rPr lang="es-ES" sz="2800" dirty="0"/>
              <a:t>La administración pública moderna exige no solo eficiencia técnica, sino un comportamiento ético ejemplar. </a:t>
            </a:r>
          </a:p>
          <a:p>
            <a:r>
              <a:rPr lang="es-ES" sz="2800" dirty="0"/>
              <a:t>Actualmente, se identifica la necesidad de homologar los criterios de conducta para fortalecer la confianza ciudadana y el sentido de pertenencia de los colaboradores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1217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2EB7B-298C-2E6F-9113-C114ECDD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SI CONSIDERAMOS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8CC08-0538-4889-180A-83F06BA4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 </a:t>
            </a:r>
            <a:r>
              <a:rPr lang="es-ES" b="1" u="sng" dirty="0"/>
              <a:t>Que la integridad es el pilar fundamental del ejercicio público</a:t>
            </a:r>
            <a:r>
              <a:rPr lang="es-ES" dirty="0"/>
              <a:t>, conforme a lo establecido en el Código de Ética y las leyes de responsabilidades administrativas vigentes.</a:t>
            </a:r>
          </a:p>
          <a:p>
            <a:pPr lvl="0"/>
            <a:r>
              <a:rPr lang="es-ES" dirty="0"/>
              <a:t> </a:t>
            </a:r>
            <a:r>
              <a:rPr lang="es-ES" b="1" dirty="0"/>
              <a:t>Que es imperativo </a:t>
            </a:r>
            <a:r>
              <a:rPr lang="es-ES" dirty="0"/>
              <a:t>transitar de una cultura de sanción a una cultura de prevención, donde el servidor público se reconozca como un agente de cambio social.</a:t>
            </a:r>
            <a:endParaRPr lang="en-US" dirty="0"/>
          </a:p>
          <a:p>
            <a:r>
              <a:rPr lang="es-ES" dirty="0"/>
              <a:t> </a:t>
            </a:r>
            <a:r>
              <a:rPr lang="es-ES" b="1" dirty="0"/>
              <a:t>Que el proyecto propuesto </a:t>
            </a:r>
            <a:r>
              <a:rPr lang="es-ES" dirty="0"/>
              <a:t>busca alinear las acciones institucionales realizadas diariamente, con los principios de legalidad, honradez, lealtad, imparcialidad y eficiencia etc. Y darlas a conocer a la sociedad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586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1EE389-E692-D26E-5DC7-2B3750E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s-ES" dirty="0"/>
              <a:t>III. Objetivos del Proyecto</a:t>
            </a:r>
            <a:br>
              <a:rPr lang="es-ES" dirty="0"/>
            </a:br>
            <a:endParaRPr lang="es-MX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658CBD0-8F24-9364-8739-DA7A12F2B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r>
              <a:rPr lang="es-ES" dirty="0"/>
              <a:t>1. Sensibilizar a la totalidad del personal sobre el impacto de sus decisiones en la vida pública.</a:t>
            </a:r>
          </a:p>
          <a:p>
            <a:r>
              <a:rPr lang="es-ES" dirty="0"/>
              <a:t>2. Difundir de manera creativa y accesible los valores rectores de la institución.</a:t>
            </a:r>
          </a:p>
          <a:p>
            <a:r>
              <a:rPr lang="es-ES" dirty="0"/>
              <a:t>3. Consolidar una identidad institucional basada en el orgullo del servicio.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532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1F934-D37C-C9F4-1C0B-A2DB4E9B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es-MX" sz="4000" b="1" dirty="0"/>
              <a:t>Descripción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2026E-DABB-375C-85F5-A35CEF21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53652"/>
            <a:ext cx="5334197" cy="4406142"/>
          </a:xfrm>
        </p:spPr>
        <p:txBody>
          <a:bodyPr anchor="ctr">
            <a:normAutofit/>
          </a:bodyPr>
          <a:lstStyle/>
          <a:p>
            <a:pPr algn="just"/>
            <a:r>
              <a:rPr lang="es-MX" dirty="0"/>
              <a:t>En esta campaña se enlistan los 20 principios y valores más representativos que fomentan un sano clima organizacional en el sector público. 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Las y los colaborades que participan han asumido el reto de compartirnos, a través de una cápsula informativa, como ponen en práctica tales principios y valores en su ejercicio profesional.    </a:t>
            </a:r>
          </a:p>
        </p:txBody>
      </p:sp>
      <p:pic>
        <p:nvPicPr>
          <p:cNvPr id="5" name="Picture 4" descr="Una sala de sillas de colores">
            <a:extLst>
              <a:ext uri="{FF2B5EF4-FFF2-40B4-BE49-F238E27FC236}">
                <a16:creationId xmlns:a16="http://schemas.microsoft.com/office/drawing/2014/main" id="{8AF1F5AF-0F8E-4582-CFD0-FAF1E271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02" r="24261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83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9EBA72-A2CA-D932-5280-76EE82E1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s-MX" b="1"/>
              <a:t>Principios </a:t>
            </a:r>
            <a:endParaRPr lang="es-MX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DCD86-A394-EA20-0917-D764755D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1253613"/>
            <a:ext cx="7705164" cy="5368413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Legalidad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Transparencia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Imparcialidad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Responsabilidad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Eficiencia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Eficacia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Equidad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Participación ciudadana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Rendición de cuentas</a:t>
            </a:r>
            <a:r>
              <a:rPr lang="es-MX" altLang="es-MX" sz="1900" dirty="0">
                <a:latin typeface="Arial" panose="020B0604020202020204" pitchFamily="34" charset="0"/>
              </a:rPr>
              <a:t> 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Probidad</a:t>
            </a:r>
            <a:endParaRPr lang="es-MX" altLang="es-MX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8BBB8-0B11-A701-5C23-BDDB4049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A36851-A58F-7ECB-4F13-66377860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s-MX" b="1"/>
              <a:t>Valores </a:t>
            </a:r>
            <a:endParaRPr lang="es-MX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BF8EA-0EDB-EC95-418A-6F0E13C3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1489587"/>
            <a:ext cx="7705164" cy="4955458"/>
          </a:xfrm>
        </p:spPr>
        <p:txBody>
          <a:bodyPr>
            <a:normAutofit lnSpcReduction="10000"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Respeto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Compromiso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Colaboración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Empatía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Lealtad institucional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Innovación</a:t>
            </a:r>
            <a:r>
              <a:rPr lang="es-MX" altLang="es-MX" sz="1900" dirty="0">
                <a:latin typeface="Arial" panose="020B0604020202020204" pitchFamily="34" charset="0"/>
              </a:rPr>
              <a:t>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Justicia</a:t>
            </a:r>
            <a:r>
              <a:rPr lang="es-MX" altLang="es-MX" sz="1900" dirty="0">
                <a:latin typeface="Arial" panose="020B0604020202020204" pitchFamily="34" charset="0"/>
              </a:rPr>
              <a:t>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Confianza</a:t>
            </a:r>
            <a:r>
              <a:rPr lang="es-MX" altLang="es-MX" sz="1900" dirty="0">
                <a:latin typeface="Arial" panose="020B0604020202020204" pitchFamily="34" charset="0"/>
              </a:rPr>
              <a:t>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Tolerancia</a:t>
            </a:r>
            <a:endParaRPr lang="es-MX" altLang="es-MX" sz="19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altLang="es-MX" sz="1900" b="1" dirty="0">
                <a:latin typeface="Arial" panose="020B0604020202020204" pitchFamily="34" charset="0"/>
              </a:rPr>
              <a:t>Vocación de servicio</a:t>
            </a:r>
            <a:endParaRPr lang="es-MX" altLang="es-MX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9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4500C-26A0-4EAF-9CA1-03983F266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8A7E3-FA22-1C72-3C58-51665D05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566" y="346587"/>
            <a:ext cx="6176776" cy="1485900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Cápsula informativa</a:t>
            </a:r>
          </a:p>
        </p:txBody>
      </p:sp>
      <p:pic>
        <p:nvPicPr>
          <p:cNvPr id="5" name="Picture 4" descr="Persona señalando un mapa">
            <a:extLst>
              <a:ext uri="{FF2B5EF4-FFF2-40B4-BE49-F238E27FC236}">
                <a16:creationId xmlns:a16="http://schemas.microsoft.com/office/drawing/2014/main" id="{B7D7D057-C0E2-8D80-52CC-7C9CC01D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21798" r="33408" b="-1"/>
          <a:stretch>
            <a:fillRect/>
          </a:stretch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6D047B-4BB3-4836-8BEF-FBBEEC740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63577-018D-D84D-7B89-92C86B48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566" y="1356852"/>
            <a:ext cx="6624144" cy="49554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400" b="1" i="1" u="sng" dirty="0"/>
              <a:t>Sugerencia de desarrollo: </a:t>
            </a:r>
            <a:endParaRPr lang="es-MX" sz="2400" dirty="0"/>
          </a:p>
          <a:p>
            <a:pPr lvl="0"/>
            <a:r>
              <a:rPr lang="es-MX" sz="2400" dirty="0"/>
              <a:t>Presentarse el servidor público . </a:t>
            </a:r>
          </a:p>
          <a:p>
            <a:pPr lvl="0"/>
            <a:r>
              <a:rPr lang="es-MX" sz="2400" dirty="0"/>
              <a:t>Indicar el Principio/Valor seleccionado</a:t>
            </a:r>
          </a:p>
          <a:p>
            <a:pPr lvl="0"/>
            <a:r>
              <a:rPr lang="es-MX" sz="2400" dirty="0"/>
              <a:t>Describir la práctica institucional que realiza para ejercer el Principio/Valor elegido</a:t>
            </a:r>
          </a:p>
          <a:p>
            <a:endParaRPr lang="es-MX" sz="2400" b="1" i="1" u="sng" dirty="0"/>
          </a:p>
          <a:p>
            <a:pPr marL="0" indent="0">
              <a:buNone/>
            </a:pPr>
            <a:r>
              <a:rPr lang="es-MX" sz="2400" b="1" i="1" u="sng" dirty="0"/>
              <a:t>Requerimientos técnicos:</a:t>
            </a:r>
            <a:endParaRPr lang="es-MX" sz="2400" dirty="0"/>
          </a:p>
          <a:p>
            <a:pPr lvl="0"/>
            <a:r>
              <a:rPr lang="es-MX" sz="2400" dirty="0"/>
              <a:t>Video Formato Horizontal</a:t>
            </a:r>
          </a:p>
          <a:p>
            <a:pPr lvl="0"/>
            <a:r>
              <a:rPr lang="es-MX" sz="2400" dirty="0"/>
              <a:t>Formato del video en mp4</a:t>
            </a:r>
          </a:p>
          <a:p>
            <a:pPr lvl="0"/>
            <a:r>
              <a:rPr lang="es-MX" sz="2400" dirty="0"/>
              <a:t>Duración de 2 a 3 minutos  </a:t>
            </a:r>
          </a:p>
          <a:p>
            <a:pPr lvl="0"/>
            <a:r>
              <a:rPr lang="es-MX" sz="2400" dirty="0"/>
              <a:t>Plano medio (de la cintura para arriba) </a:t>
            </a:r>
          </a:p>
          <a:p>
            <a:pPr marL="0" indent="0">
              <a:buNone/>
            </a:pPr>
            <a:r>
              <a:rPr lang="es-MX" sz="2400" b="1" dirty="0"/>
              <a:t>Nota 1: </a:t>
            </a:r>
            <a:r>
              <a:rPr lang="es-MX" sz="2400" dirty="0"/>
              <a:t>El video puede ser grabado desde un equipo celular</a:t>
            </a:r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541D2-984D-49C7-A273-0196703A7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09876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2307</TotalTime>
  <Words>385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Recorte</vt:lpstr>
      <vt:lpstr>Campaña de Valores y Principios</vt:lpstr>
      <vt:lpstr> Y tú, ¿Cómo lo haces? </vt:lpstr>
      <vt:lpstr>Exposición de Motivos:</vt:lpstr>
      <vt:lpstr> SI CONSIDERAMOS </vt:lpstr>
      <vt:lpstr>III. Objetivos del Proyecto </vt:lpstr>
      <vt:lpstr>Descripción</vt:lpstr>
      <vt:lpstr>Principios </vt:lpstr>
      <vt:lpstr>Valores </vt:lpstr>
      <vt:lpstr>Cápsula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Neyra Josefa Godoy Rodríguez</dc:creator>
  <cp:lastModifiedBy>Seseabc Mexicali</cp:lastModifiedBy>
  <cp:revision>9</cp:revision>
  <dcterms:created xsi:type="dcterms:W3CDTF">2025-08-12T02:34:57Z</dcterms:created>
  <dcterms:modified xsi:type="dcterms:W3CDTF">2026-03-26T19:28:22Z</dcterms:modified>
</cp:coreProperties>
</file>